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3"/>
  </p:handoutMasterIdLst>
  <p:sldIdLst>
    <p:sldId id="256" r:id="rId2"/>
    <p:sldId id="257" r:id="rId3"/>
    <p:sldId id="261" r:id="rId4"/>
    <p:sldId id="264" r:id="rId5"/>
    <p:sldId id="258" r:id="rId6"/>
    <p:sldId id="265" r:id="rId7"/>
    <p:sldId id="266" r:id="rId8"/>
    <p:sldId id="267" r:id="rId9"/>
    <p:sldId id="268" r:id="rId10"/>
    <p:sldId id="281" r:id="rId11"/>
    <p:sldId id="269" r:id="rId12"/>
    <p:sldId id="271" r:id="rId13"/>
    <p:sldId id="272" r:id="rId14"/>
    <p:sldId id="275" r:id="rId15"/>
    <p:sldId id="276" r:id="rId16"/>
    <p:sldId id="277" r:id="rId17"/>
    <p:sldId id="280" r:id="rId18"/>
    <p:sldId id="278" r:id="rId19"/>
    <p:sldId id="273" r:id="rId20"/>
    <p:sldId id="274" r:id="rId21"/>
    <p:sldId id="279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B381D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>
        <a:xfrm>
          <a:off x="1" y="12670"/>
          <a:ext cx="1762122" cy="66998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Восприятие художественной литературы</a:t>
          </a:r>
          <a:b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 фольклора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257850" custLinFactY="-218748" custLinFactNeighborX="0" custLinFactNeighborY="-3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CBF5DE63-5DFB-4F0A-A837-CBDDA0199630}" type="presOf" srcId="{068E53E1-10C2-4FB5-8621-5A4FC7788022}" destId="{985737AB-C7D0-4F24-9AF9-8A0F4B82E795}" srcOrd="0" destOrd="0" presId="urn:microsoft.com/office/officeart/2005/8/layout/hierarchy3"/>
    <dgm:cxn modelId="{2152A0B5-A82F-4E9B-BBC5-0B846EC9B60D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4A559846-E86D-490F-A4AB-B66C1652F26D}" type="presOf" srcId="{398176C2-17E7-4A9C-A205-731AB69D4A93}" destId="{B13808B5-1BC2-4F07-8F83-39966228D918}" srcOrd="1" destOrd="0" presId="urn:microsoft.com/office/officeart/2005/8/layout/hierarchy3"/>
    <dgm:cxn modelId="{F7475D49-213A-44B2-A756-13F9497D396B}" type="presParOf" srcId="{985737AB-C7D0-4F24-9AF9-8A0F4B82E795}" destId="{3653E4C9-124C-4238-A12D-1889064E9B74}" srcOrd="0" destOrd="0" presId="urn:microsoft.com/office/officeart/2005/8/layout/hierarchy3"/>
    <dgm:cxn modelId="{44F02677-5E02-484F-9F5B-296F0F0133A9}" type="presParOf" srcId="{3653E4C9-124C-4238-A12D-1889064E9B74}" destId="{E6B32ECF-B095-4062-A5D3-F8A51AAA06B4}" srcOrd="0" destOrd="0" presId="urn:microsoft.com/office/officeart/2005/8/layout/hierarchy3"/>
    <dgm:cxn modelId="{6590BFDA-29A1-4FD5-91FE-A6F6811E2B24}" type="presParOf" srcId="{E6B32ECF-B095-4062-A5D3-F8A51AAA06B4}" destId="{FC6393E0-8A1C-4C20-91CB-B432A2B22550}" srcOrd="0" destOrd="0" presId="urn:microsoft.com/office/officeart/2005/8/layout/hierarchy3"/>
    <dgm:cxn modelId="{34D2BEEB-360B-4BD9-8F63-886E418EED83}" type="presParOf" srcId="{E6B32ECF-B095-4062-A5D3-F8A51AAA06B4}" destId="{B13808B5-1BC2-4F07-8F83-39966228D918}" srcOrd="1" destOrd="0" presId="urn:microsoft.com/office/officeart/2005/8/layout/hierarchy3"/>
    <dgm:cxn modelId="{C0F184AE-795C-483A-BC20-969597E78ED6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>
        <a:xfrm>
          <a:off x="0" y="47624"/>
          <a:ext cx="1731996" cy="37710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Познавательно - исследовательская</a:t>
          </a:r>
          <a:endParaRPr lang="ru-RU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>
        <a:xfrm>
          <a:off x="347493" y="490721"/>
          <a:ext cx="1141604" cy="31758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исследование объектов</a:t>
          </a:r>
        </a:p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окружающего мира</a:t>
          </a:r>
          <a:b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экспериментирование с ними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D609820-82E3-40CC-A272-B1A4BA6951A3}" type="parTrans" cxnId="{D27191A7-51E9-4EBE-8D54-DD8CEC5B74A9}">
      <dgm:prSet/>
      <dgm:spPr>
        <a:xfrm>
          <a:off x="173199" y="424729"/>
          <a:ext cx="174293" cy="22478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58586" custScaleY="112603" custLinFactNeighborX="-9091" custLinFactNeighborY="-478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84"/>
              </a:lnTo>
              <a:lnTo>
                <a:pt x="174293" y="22478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59890" custScaleY="2447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C4B1CDC0-9853-4411-BE26-FE9183B0118E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87A8BB5-CC37-44B5-8DB0-C58FDF90EE5C}" type="presOf" srcId="{068E53E1-10C2-4FB5-8621-5A4FC7788022}" destId="{985737AB-C7D0-4F24-9AF9-8A0F4B82E795}" srcOrd="0" destOrd="0" presId="urn:microsoft.com/office/officeart/2005/8/layout/hierarchy3"/>
    <dgm:cxn modelId="{5B1F5F28-C291-4260-B90F-1B74F5378E7F}" type="presOf" srcId="{CD609820-82E3-40CC-A272-B1A4BA6951A3}" destId="{D8C50267-EC82-4E7C-856B-F75197FBEB58}" srcOrd="0" destOrd="0" presId="urn:microsoft.com/office/officeart/2005/8/layout/hierarchy3"/>
    <dgm:cxn modelId="{A74FC78B-C4C6-4A0C-BA2A-8FC283C7FCE0}" type="presOf" srcId="{398176C2-17E7-4A9C-A205-731AB69D4A93}" destId="{B13808B5-1BC2-4F07-8F83-39966228D918}" srcOrd="1" destOrd="0" presId="urn:microsoft.com/office/officeart/2005/8/layout/hierarchy3"/>
    <dgm:cxn modelId="{75B7B3B9-B782-4BA6-8B7F-9B559FBA726A}" type="presOf" srcId="{398176C2-17E7-4A9C-A205-731AB69D4A93}" destId="{FC6393E0-8A1C-4C20-91CB-B432A2B22550}" srcOrd="0" destOrd="0" presId="urn:microsoft.com/office/officeart/2005/8/layout/hierarchy3"/>
    <dgm:cxn modelId="{EE1C2CF5-99B8-4055-B487-15F6E7457619}" type="presParOf" srcId="{985737AB-C7D0-4F24-9AF9-8A0F4B82E795}" destId="{3653E4C9-124C-4238-A12D-1889064E9B74}" srcOrd="0" destOrd="0" presId="urn:microsoft.com/office/officeart/2005/8/layout/hierarchy3"/>
    <dgm:cxn modelId="{1431427E-004C-4CA9-B5DE-2F340C69F584}" type="presParOf" srcId="{3653E4C9-124C-4238-A12D-1889064E9B74}" destId="{E6B32ECF-B095-4062-A5D3-F8A51AAA06B4}" srcOrd="0" destOrd="0" presId="urn:microsoft.com/office/officeart/2005/8/layout/hierarchy3"/>
    <dgm:cxn modelId="{5D1B8999-BAE2-476D-B4F7-82FB24D19FBC}" type="presParOf" srcId="{E6B32ECF-B095-4062-A5D3-F8A51AAA06B4}" destId="{FC6393E0-8A1C-4C20-91CB-B432A2B22550}" srcOrd="0" destOrd="0" presId="urn:microsoft.com/office/officeart/2005/8/layout/hierarchy3"/>
    <dgm:cxn modelId="{FD4E501A-8C19-450D-8713-84A1F3738373}" type="presParOf" srcId="{E6B32ECF-B095-4062-A5D3-F8A51AAA06B4}" destId="{B13808B5-1BC2-4F07-8F83-39966228D918}" srcOrd="1" destOrd="0" presId="urn:microsoft.com/office/officeart/2005/8/layout/hierarchy3"/>
    <dgm:cxn modelId="{7E99F0E4-5234-4369-9A88-0AF256A3CD60}" type="presParOf" srcId="{3653E4C9-124C-4238-A12D-1889064E9B74}" destId="{194A3F71-61F5-4953-AD0B-541BAEA4AC69}" srcOrd="1" destOrd="0" presId="urn:microsoft.com/office/officeart/2005/8/layout/hierarchy3"/>
    <dgm:cxn modelId="{028AC198-9AA5-46CB-9FCE-31667F52241E}" type="presParOf" srcId="{194A3F71-61F5-4953-AD0B-541BAEA4AC69}" destId="{D8C50267-EC82-4E7C-856B-F75197FBEB58}" srcOrd="0" destOrd="0" presId="urn:microsoft.com/office/officeart/2005/8/layout/hierarchy3"/>
    <dgm:cxn modelId="{170E4D78-A2BC-4412-81FB-4D344D901AF4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>
        <a:xfrm>
          <a:off x="1077" y="64198"/>
          <a:ext cx="1598044" cy="35162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Коммуникативная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>
        <a:xfrm>
          <a:off x="320686" y="488199"/>
          <a:ext cx="1227879" cy="4858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Общение</a:t>
          </a:r>
          <a:b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взаимодействие со взрослыми и сверстниками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D609820-82E3-40CC-A272-B1A4BA6951A3}" type="parTrans" cxnId="{D27191A7-51E9-4EBE-8D54-DD8CEC5B74A9}">
      <dgm:prSet/>
      <dgm:spPr>
        <a:xfrm>
          <a:off x="160882" y="415827"/>
          <a:ext cx="159804" cy="31528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76011" custScaleY="121465" custLinFactY="-45987" custLinFactNeighborX="-18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85"/>
              </a:lnTo>
              <a:lnTo>
                <a:pt x="159804" y="31528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65096" custScaleY="1678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60794874-9580-4A00-9A04-CDF83BD60E4C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979EDB8-4E44-47B3-A4CC-13FFA572BBB1}" type="presOf" srcId="{CD609820-82E3-40CC-A272-B1A4BA6951A3}" destId="{D8C50267-EC82-4E7C-856B-F75197FBEB58}" srcOrd="0" destOrd="0" presId="urn:microsoft.com/office/officeart/2005/8/layout/hierarchy3"/>
    <dgm:cxn modelId="{297BF356-F418-4BB1-A87B-0614EE27040F}" type="presOf" srcId="{790C0259-0E13-422D-86AA-C6AEEAE5A4C5}" destId="{03DB3585-4966-4384-B92B-36A4C2FA126E}" srcOrd="0" destOrd="0" presId="urn:microsoft.com/office/officeart/2005/8/layout/hierarchy3"/>
    <dgm:cxn modelId="{CA22D20B-7387-46C9-8D14-63261D954699}" type="presOf" srcId="{398176C2-17E7-4A9C-A205-731AB69D4A93}" destId="{B13808B5-1BC2-4F07-8F83-39966228D918}" srcOrd="1" destOrd="0" presId="urn:microsoft.com/office/officeart/2005/8/layout/hierarchy3"/>
    <dgm:cxn modelId="{A69B9AF3-967F-4833-9D52-04CD19A886AC}" type="presOf" srcId="{398176C2-17E7-4A9C-A205-731AB69D4A93}" destId="{FC6393E0-8A1C-4C20-91CB-B432A2B22550}" srcOrd="0" destOrd="0" presId="urn:microsoft.com/office/officeart/2005/8/layout/hierarchy3"/>
    <dgm:cxn modelId="{D1B1E197-609B-4483-920D-6863D9CC6E70}" type="presParOf" srcId="{985737AB-C7D0-4F24-9AF9-8A0F4B82E795}" destId="{3653E4C9-124C-4238-A12D-1889064E9B74}" srcOrd="0" destOrd="0" presId="urn:microsoft.com/office/officeart/2005/8/layout/hierarchy3"/>
    <dgm:cxn modelId="{E9F0D348-1F04-47FE-9716-5309A96631C7}" type="presParOf" srcId="{3653E4C9-124C-4238-A12D-1889064E9B74}" destId="{E6B32ECF-B095-4062-A5D3-F8A51AAA06B4}" srcOrd="0" destOrd="0" presId="urn:microsoft.com/office/officeart/2005/8/layout/hierarchy3"/>
    <dgm:cxn modelId="{70F91707-BD2D-4A4A-B95A-7175F34D14F7}" type="presParOf" srcId="{E6B32ECF-B095-4062-A5D3-F8A51AAA06B4}" destId="{FC6393E0-8A1C-4C20-91CB-B432A2B22550}" srcOrd="0" destOrd="0" presId="urn:microsoft.com/office/officeart/2005/8/layout/hierarchy3"/>
    <dgm:cxn modelId="{7884D46D-7F18-4706-8374-DC894E61030E}" type="presParOf" srcId="{E6B32ECF-B095-4062-A5D3-F8A51AAA06B4}" destId="{B13808B5-1BC2-4F07-8F83-39966228D918}" srcOrd="1" destOrd="0" presId="urn:microsoft.com/office/officeart/2005/8/layout/hierarchy3"/>
    <dgm:cxn modelId="{E5E08842-6B76-4583-B54E-960A223AD30E}" type="presParOf" srcId="{3653E4C9-124C-4238-A12D-1889064E9B74}" destId="{194A3F71-61F5-4953-AD0B-541BAEA4AC69}" srcOrd="1" destOrd="0" presId="urn:microsoft.com/office/officeart/2005/8/layout/hierarchy3"/>
    <dgm:cxn modelId="{C37CD11A-1321-41C7-9681-39AA87D34934}" type="presParOf" srcId="{194A3F71-61F5-4953-AD0B-541BAEA4AC69}" destId="{D8C50267-EC82-4E7C-856B-F75197FBEB58}" srcOrd="0" destOrd="0" presId="urn:microsoft.com/office/officeart/2005/8/layout/hierarchy3"/>
    <dgm:cxn modelId="{51D0B725-2FEC-4697-B23F-652F50B16A4E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>
        <a:xfrm>
          <a:off x="200056" y="314"/>
          <a:ext cx="1119807" cy="19301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Игровая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>
        <a:xfrm>
          <a:off x="424017" y="259349"/>
          <a:ext cx="1047491" cy="26409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сюжетно-ролевая игра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D609820-82E3-40CC-A272-B1A4BA6951A3}" type="parTrans" cxnId="{D27191A7-51E9-4EBE-8D54-DD8CEC5B74A9}">
      <dgm:prSet/>
      <dgm:spPr>
        <a:xfrm>
          <a:off x="312037" y="193326"/>
          <a:ext cx="111980" cy="19807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>
        <a:xfrm>
          <a:off x="424017" y="589469"/>
          <a:ext cx="1109475" cy="26409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игра с правилами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F6DCD3B-FC7B-4529-8C31-DF36D7E8363D}" type="parTrans" cxnId="{017AF5CC-A246-43D4-87D5-144D5CFC94EB}">
      <dgm:prSet/>
      <dgm:spPr>
        <a:xfrm>
          <a:off x="312037" y="193326"/>
          <a:ext cx="111980" cy="5281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 custT="1"/>
      <dgm:spPr>
        <a:xfrm>
          <a:off x="424017" y="919588"/>
          <a:ext cx="1031607" cy="15896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другие виды игр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FEDAF61-4CE9-437B-BD67-39F45D66F44F}" type="parTrans" cxnId="{619236CB-39EE-4340-A66C-075F355470AC}">
      <dgm:prSet/>
      <dgm:spPr>
        <a:xfrm>
          <a:off x="312037" y="193326"/>
          <a:ext cx="111980" cy="80574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2F3DDF3-4B43-414A-AEF0-537B5A0AB148}" type="sibTrans" cxnId="{619236CB-39EE-4340-A66C-075F355470AC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730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1"/>
              </a:lnTo>
              <a:lnTo>
                <a:pt x="111980" y="1980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4789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191"/>
              </a:lnTo>
              <a:lnTo>
                <a:pt x="111980" y="52819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625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43"/>
              </a:lnTo>
              <a:lnTo>
                <a:pt x="111980" y="80574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24033BD-B766-4E1A-B8E5-5A7D8D5893EB}" type="pres">
      <dgm:prSet presAssocID="{5148F446-849D-48C5-B908-9059CE129AE7}" presName="childText" presStyleLbl="bgAcc1" presStyleIdx="2" presStyleCnt="3" custScaleX="244137" custScaleY="60191" custLinFactNeighborX="8968" custLinFactNeighborY="1957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5BE77CF8-5D40-48B9-B63B-D6793461AFA4}" type="presOf" srcId="{398176C2-17E7-4A9C-A205-731AB69D4A93}" destId="{B13808B5-1BC2-4F07-8F83-39966228D918}" srcOrd="1" destOrd="0" presId="urn:microsoft.com/office/officeart/2005/8/layout/hierarchy3"/>
    <dgm:cxn modelId="{F3D44C8C-AB94-4C9C-89DB-66A5B03FA005}" type="presOf" srcId="{790C0259-0E13-422D-86AA-C6AEEAE5A4C5}" destId="{03DB3585-4966-4384-B92B-36A4C2FA126E}" srcOrd="0" destOrd="0" presId="urn:microsoft.com/office/officeart/2005/8/layout/hierarchy3"/>
    <dgm:cxn modelId="{D4AE94F4-E39A-407C-A551-92B3905B88D5}" type="presOf" srcId="{BD3D1612-1245-4D8F-956E-217319DB91C4}" destId="{34639101-E28C-4150-98AB-717A8B1FE58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38D81E6E-B526-4524-9321-9B8101A42BD4}" type="presOf" srcId="{3F6DCD3B-FC7B-4529-8C31-DF36D7E8363D}" destId="{76F9942F-226E-44AF-96D2-65D277366096}" srcOrd="0" destOrd="0" presId="urn:microsoft.com/office/officeart/2005/8/layout/hierarchy3"/>
    <dgm:cxn modelId="{A0BE7719-594E-4D61-8C33-D3C6ABEBCD10}" type="presOf" srcId="{5148F446-849D-48C5-B908-9059CE129AE7}" destId="{324033BD-B766-4E1A-B8E5-5A7D8D5893EB}" srcOrd="0" destOrd="0" presId="urn:microsoft.com/office/officeart/2005/8/layout/hierarchy3"/>
    <dgm:cxn modelId="{B2F171BE-6A74-433D-ADBC-637EFD6A7EC4}" type="presOf" srcId="{398176C2-17E7-4A9C-A205-731AB69D4A93}" destId="{FC6393E0-8A1C-4C20-91CB-B432A2B22550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98353BD7-2F2F-46D6-A498-F924F46D9E06}" type="presOf" srcId="{1FEDAF61-4CE9-437B-BD67-39F45D66F44F}" destId="{6D65AB23-21BE-4A74-9B96-B08DA74C5CAD}" srcOrd="0" destOrd="0" presId="urn:microsoft.com/office/officeart/2005/8/layout/hierarchy3"/>
    <dgm:cxn modelId="{8FB663F2-AA7F-439A-955D-288CEFB78D1E}" type="presOf" srcId="{068E53E1-10C2-4FB5-8621-5A4FC7788022}" destId="{985737AB-C7D0-4F24-9AF9-8A0F4B82E795}" srcOrd="0" destOrd="0" presId="urn:microsoft.com/office/officeart/2005/8/layout/hierarchy3"/>
    <dgm:cxn modelId="{5BA17DC6-122D-4A41-ADD0-DB398ACD1B59}" type="presOf" srcId="{CD609820-82E3-40CC-A272-B1A4BA6951A3}" destId="{D8C50267-EC82-4E7C-856B-F75197FBEB58}" srcOrd="0" destOrd="0" presId="urn:microsoft.com/office/officeart/2005/8/layout/hierarchy3"/>
    <dgm:cxn modelId="{53265CB5-7174-4F92-B991-28BD1924BBF9}" type="presParOf" srcId="{985737AB-C7D0-4F24-9AF9-8A0F4B82E795}" destId="{3653E4C9-124C-4238-A12D-1889064E9B74}" srcOrd="0" destOrd="0" presId="urn:microsoft.com/office/officeart/2005/8/layout/hierarchy3"/>
    <dgm:cxn modelId="{0C5EEF3A-7924-43DF-B89B-97A120DAC511}" type="presParOf" srcId="{3653E4C9-124C-4238-A12D-1889064E9B74}" destId="{E6B32ECF-B095-4062-A5D3-F8A51AAA06B4}" srcOrd="0" destOrd="0" presId="urn:microsoft.com/office/officeart/2005/8/layout/hierarchy3"/>
    <dgm:cxn modelId="{3E5F5661-815F-426C-BCBA-C1076F2551F5}" type="presParOf" srcId="{E6B32ECF-B095-4062-A5D3-F8A51AAA06B4}" destId="{FC6393E0-8A1C-4C20-91CB-B432A2B22550}" srcOrd="0" destOrd="0" presId="urn:microsoft.com/office/officeart/2005/8/layout/hierarchy3"/>
    <dgm:cxn modelId="{AA7B290D-9F78-4E8E-B74D-B037339E5F1F}" type="presParOf" srcId="{E6B32ECF-B095-4062-A5D3-F8A51AAA06B4}" destId="{B13808B5-1BC2-4F07-8F83-39966228D918}" srcOrd="1" destOrd="0" presId="urn:microsoft.com/office/officeart/2005/8/layout/hierarchy3"/>
    <dgm:cxn modelId="{20CE0EA6-7CD8-4764-9DF5-95C07EA8FF53}" type="presParOf" srcId="{3653E4C9-124C-4238-A12D-1889064E9B74}" destId="{194A3F71-61F5-4953-AD0B-541BAEA4AC69}" srcOrd="1" destOrd="0" presId="urn:microsoft.com/office/officeart/2005/8/layout/hierarchy3"/>
    <dgm:cxn modelId="{6959E971-9AA5-4C9C-B7C9-34933CABDB47}" type="presParOf" srcId="{194A3F71-61F5-4953-AD0B-541BAEA4AC69}" destId="{D8C50267-EC82-4E7C-856B-F75197FBEB58}" srcOrd="0" destOrd="0" presId="urn:microsoft.com/office/officeart/2005/8/layout/hierarchy3"/>
    <dgm:cxn modelId="{2F652539-F801-4AE9-A8B8-CDF3EF6B9CB5}" type="presParOf" srcId="{194A3F71-61F5-4953-AD0B-541BAEA4AC69}" destId="{03DB3585-4966-4384-B92B-36A4C2FA126E}" srcOrd="1" destOrd="0" presId="urn:microsoft.com/office/officeart/2005/8/layout/hierarchy3"/>
    <dgm:cxn modelId="{F4436478-B3C3-476C-B1A6-FFE24AED1F80}" type="presParOf" srcId="{194A3F71-61F5-4953-AD0B-541BAEA4AC69}" destId="{76F9942F-226E-44AF-96D2-65D277366096}" srcOrd="2" destOrd="0" presId="urn:microsoft.com/office/officeart/2005/8/layout/hierarchy3"/>
    <dgm:cxn modelId="{53678033-7705-4FF4-8B52-3B26D879BCA9}" type="presParOf" srcId="{194A3F71-61F5-4953-AD0B-541BAEA4AC69}" destId="{34639101-E28C-4150-98AB-717A8B1FE58E}" srcOrd="3" destOrd="0" presId="urn:microsoft.com/office/officeart/2005/8/layout/hierarchy3"/>
    <dgm:cxn modelId="{0BC45388-5B15-4889-9572-D5B171F42570}" type="presParOf" srcId="{194A3F71-61F5-4953-AD0B-541BAEA4AC69}" destId="{6D65AB23-21BE-4A74-9B96-B08DA74C5CAD}" srcOrd="4" destOrd="0" presId="urn:microsoft.com/office/officeart/2005/8/layout/hierarchy3"/>
    <dgm:cxn modelId="{6D0135C1-245D-4F2F-9CE9-732E77348CCD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>
        <a:xfrm>
          <a:off x="839" y="126933"/>
          <a:ext cx="1681603" cy="37166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Самообслуживание</a:t>
          </a:r>
          <a:b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 элементарный бытовой труд 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>
        <a:xfrm>
          <a:off x="337160" y="597741"/>
          <a:ext cx="1351901" cy="2344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самообслуживание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D609820-82E3-40CC-A272-B1A4BA6951A3}" type="parTrans" cxnId="{D27191A7-51E9-4EBE-8D54-DD8CEC5B74A9}">
      <dgm:prSet/>
      <dgm:spPr>
        <a:xfrm>
          <a:off x="169000" y="498593"/>
          <a:ext cx="168160" cy="21638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>
        <a:xfrm>
          <a:off x="289138" y="931368"/>
          <a:ext cx="1443174" cy="2170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бытовой труд в помещении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F6DCD3B-FC7B-4529-8C31-DF36D7E8363D}" type="parTrans" cxnId="{017AF5CC-A246-43D4-87D5-144D5CFC94EB}">
      <dgm:prSet/>
      <dgm:spPr>
        <a:xfrm>
          <a:off x="169000" y="498593"/>
          <a:ext cx="120138" cy="54130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>
        <a:xfrm>
          <a:off x="393355" y="1236916"/>
          <a:ext cx="1303498" cy="2066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spcAft>
              <a:spcPts val="0"/>
            </a:spcAft>
          </a:pP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бытовой труд на улице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6F1A65D-5EEA-4685-8357-EB0F97484105}" type="parTrans" cxnId="{F0DD3E25-52E4-4E65-8C62-60CC7D27366B}">
      <dgm:prSet/>
      <dgm:spPr>
        <a:xfrm>
          <a:off x="169000" y="498593"/>
          <a:ext cx="224355" cy="84164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9371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87"/>
              </a:lnTo>
              <a:lnTo>
                <a:pt x="168160" y="21638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 custScaleY="5912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07"/>
              </a:lnTo>
              <a:lnTo>
                <a:pt x="120138" y="5413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27435" custScaleY="54733" custLinFactNeighborX="-756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40"/>
              </a:lnTo>
              <a:lnTo>
                <a:pt x="224355" y="8416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05423" custScaleY="52103" custLinFactNeighborX="8856" custLinFactNeighborY="-268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20384A5F-2416-4104-ACA8-B60189619976}" type="presOf" srcId="{398176C2-17E7-4A9C-A205-731AB69D4A93}" destId="{B13808B5-1BC2-4F07-8F83-39966228D918}" srcOrd="1" destOrd="0" presId="urn:microsoft.com/office/officeart/2005/8/layout/hierarchy3"/>
    <dgm:cxn modelId="{12013EE1-9713-4183-BEBA-126574836C7F}" type="presOf" srcId="{CD609820-82E3-40CC-A272-B1A4BA6951A3}" destId="{D8C50267-EC82-4E7C-856B-F75197FBEB58}" srcOrd="0" destOrd="0" presId="urn:microsoft.com/office/officeart/2005/8/layout/hierarchy3"/>
    <dgm:cxn modelId="{DD95E1FB-C61C-4A13-839A-78820D01AD33}" type="presOf" srcId="{398176C2-17E7-4A9C-A205-731AB69D4A93}" destId="{FC6393E0-8A1C-4C20-91CB-B432A2B22550}" srcOrd="0" destOrd="0" presId="urn:microsoft.com/office/officeart/2005/8/layout/hierarchy3"/>
    <dgm:cxn modelId="{23365C31-42AD-484B-82DB-BB58CC2CA510}" type="presOf" srcId="{F45ED365-2512-43F3-8293-75F0D4139B2D}" destId="{89F48356-9A49-4620-8AB4-4505F913DDAF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A05CEC0-888A-4ECD-89CA-FA954CAD38C6}" type="presOf" srcId="{790C0259-0E13-422D-86AA-C6AEEAE5A4C5}" destId="{03DB3585-4966-4384-B92B-36A4C2FA126E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5453426E-DDA5-40E5-A5FB-126914AAD3F3}" type="presOf" srcId="{3F6DCD3B-FC7B-4529-8C31-DF36D7E8363D}" destId="{76F9942F-226E-44AF-96D2-65D277366096}" srcOrd="0" destOrd="0" presId="urn:microsoft.com/office/officeart/2005/8/layout/hierarchy3"/>
    <dgm:cxn modelId="{9A71B8BB-EBE4-4A32-9FBE-3A5CFC42CE4C}" type="presOf" srcId="{068E53E1-10C2-4FB5-8621-5A4FC7788022}" destId="{985737AB-C7D0-4F24-9AF9-8A0F4B82E795}" srcOrd="0" destOrd="0" presId="urn:microsoft.com/office/officeart/2005/8/layout/hierarchy3"/>
    <dgm:cxn modelId="{B5B23E9F-7738-44B7-8ED2-4ABA7A9F35FF}" type="presOf" srcId="{BD3D1612-1245-4D8F-956E-217319DB91C4}" destId="{34639101-E28C-4150-98AB-717A8B1FE58E}" srcOrd="0" destOrd="0" presId="urn:microsoft.com/office/officeart/2005/8/layout/hierarchy3"/>
    <dgm:cxn modelId="{5A173FBA-2500-4F5B-95E1-B8FBD3AFEF6B}" type="presOf" srcId="{46F1A65D-5EEA-4685-8357-EB0F97484105}" destId="{F32C8DFD-A6CB-4A70-8A50-477A193651D2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829DE376-4733-4555-A4F0-FE84B1982BC1}" type="presParOf" srcId="{985737AB-C7D0-4F24-9AF9-8A0F4B82E795}" destId="{3653E4C9-124C-4238-A12D-1889064E9B74}" srcOrd="0" destOrd="0" presId="urn:microsoft.com/office/officeart/2005/8/layout/hierarchy3"/>
    <dgm:cxn modelId="{92A50E6E-A5AE-43FF-B1D3-6AB4C189AE8D}" type="presParOf" srcId="{3653E4C9-124C-4238-A12D-1889064E9B74}" destId="{E6B32ECF-B095-4062-A5D3-F8A51AAA06B4}" srcOrd="0" destOrd="0" presId="urn:microsoft.com/office/officeart/2005/8/layout/hierarchy3"/>
    <dgm:cxn modelId="{D62B60C7-9F9C-4F99-A9B0-BB2329FE6772}" type="presParOf" srcId="{E6B32ECF-B095-4062-A5D3-F8A51AAA06B4}" destId="{FC6393E0-8A1C-4C20-91CB-B432A2B22550}" srcOrd="0" destOrd="0" presId="urn:microsoft.com/office/officeart/2005/8/layout/hierarchy3"/>
    <dgm:cxn modelId="{C9EBBB4B-8BCE-4965-89E9-597CC2D31F0F}" type="presParOf" srcId="{E6B32ECF-B095-4062-A5D3-F8A51AAA06B4}" destId="{B13808B5-1BC2-4F07-8F83-39966228D918}" srcOrd="1" destOrd="0" presId="urn:microsoft.com/office/officeart/2005/8/layout/hierarchy3"/>
    <dgm:cxn modelId="{BF15EC9B-0B9B-4D4A-A2E5-A0237923F9A3}" type="presParOf" srcId="{3653E4C9-124C-4238-A12D-1889064E9B74}" destId="{194A3F71-61F5-4953-AD0B-541BAEA4AC69}" srcOrd="1" destOrd="0" presId="urn:microsoft.com/office/officeart/2005/8/layout/hierarchy3"/>
    <dgm:cxn modelId="{1C971522-C8B0-4FEC-84CC-D2B661A36D01}" type="presParOf" srcId="{194A3F71-61F5-4953-AD0B-541BAEA4AC69}" destId="{D8C50267-EC82-4E7C-856B-F75197FBEB58}" srcOrd="0" destOrd="0" presId="urn:microsoft.com/office/officeart/2005/8/layout/hierarchy3"/>
    <dgm:cxn modelId="{5A8491F2-76C7-4D20-9215-525EF4ED38E6}" type="presParOf" srcId="{194A3F71-61F5-4953-AD0B-541BAEA4AC69}" destId="{03DB3585-4966-4384-B92B-36A4C2FA126E}" srcOrd="1" destOrd="0" presId="urn:microsoft.com/office/officeart/2005/8/layout/hierarchy3"/>
    <dgm:cxn modelId="{BDDE87F6-2B3A-4718-801B-28B58E9944F4}" type="presParOf" srcId="{194A3F71-61F5-4953-AD0B-541BAEA4AC69}" destId="{76F9942F-226E-44AF-96D2-65D277366096}" srcOrd="2" destOrd="0" presId="urn:microsoft.com/office/officeart/2005/8/layout/hierarchy3"/>
    <dgm:cxn modelId="{9D432FAD-91BB-4D50-A47C-C7DBE93D0195}" type="presParOf" srcId="{194A3F71-61F5-4953-AD0B-541BAEA4AC69}" destId="{34639101-E28C-4150-98AB-717A8B1FE58E}" srcOrd="3" destOrd="0" presId="urn:microsoft.com/office/officeart/2005/8/layout/hierarchy3"/>
    <dgm:cxn modelId="{9484A6D0-0A56-4B70-A53F-B3D521A9E0D9}" type="presParOf" srcId="{194A3F71-61F5-4953-AD0B-541BAEA4AC69}" destId="{F32C8DFD-A6CB-4A70-8A50-477A193651D2}" srcOrd="4" destOrd="0" presId="urn:microsoft.com/office/officeart/2005/8/layout/hierarchy3"/>
    <dgm:cxn modelId="{357711A7-C587-44D5-9924-0E316E25B8F2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913" y="0"/>
          <a:ext cx="1760298" cy="107046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Восприятие художественной литературы</a:t>
          </a:r>
          <a:b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 фольклора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266" y="31353"/>
        <a:ext cx="1697592" cy="1007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0" y="0"/>
          <a:ext cx="2061239" cy="44879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Познавательно - исследовательская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145" y="13145"/>
        <a:ext cx="2034949" cy="422500"/>
      </dsp:txXfrm>
    </dsp:sp>
    <dsp:sp modelId="{D8C50267-EC82-4E7C-856B-F75197FBEB58}">
      <dsp:nvSpPr>
        <dsp:cNvPr id="0" name=""/>
        <dsp:cNvSpPr/>
      </dsp:nvSpPr>
      <dsp:spPr>
        <a:xfrm>
          <a:off x="206123" y="448790"/>
          <a:ext cx="207197" cy="611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84"/>
              </a:lnTo>
              <a:lnTo>
                <a:pt x="174293" y="22478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413321" y="572317"/>
          <a:ext cx="1657307" cy="9754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исследование объектов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окружающего мира</a:t>
          </a:r>
          <a:b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экспериментирование с ними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1890" y="600886"/>
        <a:ext cx="1600169" cy="91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" y="0"/>
          <a:ext cx="2211595" cy="4866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Коммуникативная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254" y="14253"/>
        <a:ext cx="2183089" cy="458125"/>
      </dsp:txXfrm>
    </dsp:sp>
    <dsp:sp modelId="{D8C50267-EC82-4E7C-856B-F75197FBEB58}">
      <dsp:nvSpPr>
        <dsp:cNvPr id="0" name=""/>
        <dsp:cNvSpPr/>
      </dsp:nvSpPr>
      <dsp:spPr>
        <a:xfrm>
          <a:off x="221160" y="486631"/>
          <a:ext cx="222649" cy="59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85"/>
              </a:lnTo>
              <a:lnTo>
                <a:pt x="159804" y="315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443810" y="743035"/>
          <a:ext cx="1699309" cy="6723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Общение</a:t>
          </a:r>
          <a:b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 взаимодействие со взрослыми и сверстниками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3503" y="762728"/>
        <a:ext cx="1659923" cy="632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335" y="4713"/>
          <a:ext cx="1919209" cy="330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Игровая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024" y="14402"/>
        <a:ext cx="1899831" cy="311419"/>
      </dsp:txXfrm>
    </dsp:sp>
    <dsp:sp modelId="{D8C50267-EC82-4E7C-856B-F75197FBEB58}">
      <dsp:nvSpPr>
        <dsp:cNvPr id="0" name=""/>
        <dsp:cNvSpPr/>
      </dsp:nvSpPr>
      <dsp:spPr>
        <a:xfrm>
          <a:off x="192256" y="335510"/>
          <a:ext cx="191920" cy="33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1"/>
              </a:lnTo>
              <a:lnTo>
                <a:pt x="111980" y="19807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384177" y="448667"/>
          <a:ext cx="1795269" cy="45262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сюжетно-ролевая игра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7434" y="461924"/>
        <a:ext cx="1768755" cy="426112"/>
      </dsp:txXfrm>
    </dsp:sp>
    <dsp:sp modelId="{76F9942F-226E-44AF-96D2-65D277366096}">
      <dsp:nvSpPr>
        <dsp:cNvPr id="0" name=""/>
        <dsp:cNvSpPr/>
      </dsp:nvSpPr>
      <dsp:spPr>
        <a:xfrm>
          <a:off x="192256" y="335510"/>
          <a:ext cx="191920" cy="90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191"/>
              </a:lnTo>
              <a:lnTo>
                <a:pt x="111980" y="52819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384177" y="1014450"/>
          <a:ext cx="1901502" cy="45262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игра с правилами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7434" y="1027707"/>
        <a:ext cx="1874988" cy="426112"/>
      </dsp:txXfrm>
    </dsp:sp>
    <dsp:sp modelId="{6D65AB23-21BE-4A74-9B96-B08DA74C5CAD}">
      <dsp:nvSpPr>
        <dsp:cNvPr id="0" name=""/>
        <dsp:cNvSpPr/>
      </dsp:nvSpPr>
      <dsp:spPr>
        <a:xfrm>
          <a:off x="192256" y="335510"/>
          <a:ext cx="256867" cy="1385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43"/>
              </a:lnTo>
              <a:lnTo>
                <a:pt x="111980" y="80574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449124" y="1584947"/>
          <a:ext cx="1768046" cy="2724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другие виды игр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7103" y="1592926"/>
        <a:ext cx="1752088" cy="256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212" y="113364"/>
          <a:ext cx="2428001" cy="5366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Самообслуживание</a:t>
          </a:r>
          <a:b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 элементарный бытовой труд 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929" y="129081"/>
        <a:ext cx="2396567" cy="505191"/>
      </dsp:txXfrm>
    </dsp:sp>
    <dsp:sp modelId="{D8C50267-EC82-4E7C-856B-F75197FBEB58}">
      <dsp:nvSpPr>
        <dsp:cNvPr id="0" name=""/>
        <dsp:cNvSpPr/>
      </dsp:nvSpPr>
      <dsp:spPr>
        <a:xfrm>
          <a:off x="244012" y="649989"/>
          <a:ext cx="242800" cy="31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87"/>
              </a:lnTo>
              <a:lnTo>
                <a:pt x="168160" y="21638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486813" y="793144"/>
          <a:ext cx="1951956" cy="3385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самообслуживание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6729" y="803060"/>
        <a:ext cx="1932124" cy="318723"/>
      </dsp:txXfrm>
    </dsp:sp>
    <dsp:sp modelId="{76F9942F-226E-44AF-96D2-65D277366096}">
      <dsp:nvSpPr>
        <dsp:cNvPr id="0" name=""/>
        <dsp:cNvSpPr/>
      </dsp:nvSpPr>
      <dsp:spPr>
        <a:xfrm>
          <a:off x="244012" y="649989"/>
          <a:ext cx="173462" cy="78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07"/>
              </a:lnTo>
              <a:lnTo>
                <a:pt x="120138" y="54130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417475" y="1274855"/>
          <a:ext cx="2083742" cy="3134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бытовой труд в помещении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6655" y="1284035"/>
        <a:ext cx="2065382" cy="295052"/>
      </dsp:txXfrm>
    </dsp:sp>
    <dsp:sp modelId="{F32C8DFD-A6CB-4A70-8A50-477A193651D2}">
      <dsp:nvSpPr>
        <dsp:cNvPr id="0" name=""/>
        <dsp:cNvSpPr/>
      </dsp:nvSpPr>
      <dsp:spPr>
        <a:xfrm>
          <a:off x="244012" y="649989"/>
          <a:ext cx="323938" cy="1215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40"/>
              </a:lnTo>
              <a:lnTo>
                <a:pt x="224355" y="84164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567951" y="1716025"/>
          <a:ext cx="1882069" cy="2983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бытовой труд на улице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76689" y="1724763"/>
        <a:ext cx="1864593" cy="28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6ED45-06FE-41B2-93FF-08108444B295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4D16-AC1B-41DA-B06C-012944DF0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5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D1453-CAC9-4ABB-BAFB-D1A1117EAE21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F60C1-5D64-4BAC-9A0B-DA63657C24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851648" cy="2571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ПРОГРАММА ДОШКОЛЬНОГО ОБРАЗОВАНИЯ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№3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4696" cy="14287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МУНИЦИПАЛЬНОЕ БЮДЖЕТНОЕ</a:t>
            </a:r>
          </a:p>
          <a:p>
            <a:pPr algn="ctr"/>
            <a:r>
              <a:rPr lang="ru-RU" sz="1400" b="1" dirty="0" smtClean="0"/>
              <a:t>ДОШКОЛЬНОЕ ОБРАЗОВАТЕЛЬНОЕ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ДЕТСКИЙ САД КОМБИНИРОВАННОГО ВИДА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/>
              <a:t> «СВЕТЛЯЧОК» (МБДОУ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/>
              <a:t>) </a:t>
            </a:r>
            <a:endParaRPr lang="ru-RU" sz="14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472" y="5357826"/>
            <a:ext cx="5643602" cy="92869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Краткая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презентация.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1400" baseline="0" dirty="0" smtClean="0"/>
              <a:t>ООП ДО МБДОУ №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aseline="0" dirty="0" smtClean="0"/>
              <a:t>  в соответствии с ФГОС ДО.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69269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 МБДОУ №3 создана с учётом возрастных и индивидуальных особенностей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6548" y="5028931"/>
            <a:ext cx="2575891" cy="1631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возраст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(6-8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0" y="3525856"/>
            <a:ext cx="1995680" cy="150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76" y="3340937"/>
            <a:ext cx="2157992" cy="16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690171" y="1303461"/>
            <a:ext cx="2232248" cy="1617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с разным уровнем физического развития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5" y="1303462"/>
            <a:ext cx="22621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3461"/>
            <a:ext cx="22621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 descr="https://im3-tub-ru.yandex.net/i?id=1059cefffbabe4f466888534948e278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20" y="2978584"/>
            <a:ext cx="4975656" cy="19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8931"/>
            <a:ext cx="21828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56645"/>
            <a:ext cx="2189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82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928662" y="1500174"/>
            <a:ext cx="3000396" cy="71508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Младенческий </a:t>
            </a:r>
            <a:r>
              <a:rPr lang="ru-RU" b="1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</a:p>
          <a:p>
            <a:pPr algn="ctr"/>
            <a:r>
              <a:rPr lang="ru-RU" b="1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b="1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. – 1 год)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4714876" y="1428736"/>
            <a:ext cx="3500462" cy="71508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Ранний возраст </a:t>
            </a:r>
            <a:endParaRPr lang="ru-RU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1-3 года)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78579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Содержание  образовательных областей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86058"/>
            <a:ext cx="3000396" cy="3000396"/>
          </a:xfrm>
          <a:prstGeom prst="rect">
            <a:avLst/>
          </a:prstGeom>
          <a:solidFill>
            <a:srgbClr val="CCFFCC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marR="0" lvl="1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Непосредственное эмоциональное общение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    взрослым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Манипулирование с предметами и познавательно-исследовательские действия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Восприятие музыки, детских песен и стихов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тактильно-двигательные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99438" y="2500306"/>
            <a:ext cx="572298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14876" y="2786058"/>
            <a:ext cx="3571900" cy="3786214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1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материалами и веществами (песок, вода, тесто и пр.)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Общение с взрослым и совместные игры со сверстниками под руководством взрослого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Самообслуживание  и действия с бытовыми предметами-орудиями (ложка, совок, лопатка и пр.)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Восприятие смысла музыки, сказок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стихов, рассматривание картинок, двигательная активность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6072198" y="2428868"/>
            <a:ext cx="572298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29190" y="1214422"/>
            <a:ext cx="1499404" cy="1428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143108" y="1214422"/>
            <a:ext cx="1643074" cy="214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464856" y="4035814"/>
            <a:ext cx="5643578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034" y="1071546"/>
            <a:ext cx="8286808" cy="4000528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8"/>
          <p:cNvSpPr>
            <a:spLocks noChangeArrowheads="1"/>
          </p:cNvSpPr>
          <p:nvPr/>
        </p:nvSpPr>
        <p:spPr bwMode="auto">
          <a:xfrm>
            <a:off x="2571736" y="714356"/>
            <a:ext cx="4000528" cy="369332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Дошкольный возраст (3года – 8 лет)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000496" y="285752"/>
            <a:ext cx="572298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14678" y="114298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Виды деятельности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929454" y="1214422"/>
          <a:ext cx="1762125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929454" y="2571744"/>
            <a:ext cx="1785950" cy="17859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Конструирование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из различных материалов(конструкторов, модулей, бумаги, природного и иного материала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786314" y="1500174"/>
          <a:ext cx="20717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00298" y="1500174"/>
          <a:ext cx="2214578" cy="1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14810" y="3143248"/>
          <a:ext cx="228601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42910" y="3000372"/>
          <a:ext cx="257176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42910" y="1214422"/>
            <a:ext cx="1571636" cy="4286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71472" y="1928802"/>
            <a:ext cx="1928826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овладение основными движениями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215208" y="1785132"/>
            <a:ext cx="28575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http://26.mdou.info/wp-content/uploads/2011/01/cropped-kolosok_logo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507207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57158" y="3857628"/>
            <a:ext cx="3786214" cy="257176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бразовательная деятельность, осуществляемая в процессе организации различных видов детской деятельности (игровой, коммуникативной, трудовой, познавательно-исследовательской, продуктивной, музыкально-художественной, чтения);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500430" y="857232"/>
            <a:ext cx="2571768" cy="100013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Воспитательно-образовательный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786314" y="4500570"/>
            <a:ext cx="3786214" cy="150019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заимодействие с семьями детей по реализации основной общеобразовательной программы дошкольного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643702" y="1071546"/>
            <a:ext cx="2286015" cy="92869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AutoShape 4"/>
          <p:cNvSpPr>
            <a:spLocks noChangeShapeType="1"/>
          </p:cNvSpPr>
          <p:nvPr/>
        </p:nvSpPr>
        <p:spPr bwMode="auto">
          <a:xfrm>
            <a:off x="5643570" y="1857364"/>
            <a:ext cx="642942" cy="5715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AutoShape 3"/>
          <p:cNvSpPr>
            <a:spLocks noChangeShapeType="1"/>
          </p:cNvSpPr>
          <p:nvPr/>
        </p:nvSpPr>
        <p:spPr bwMode="auto">
          <a:xfrm>
            <a:off x="6072198" y="1285860"/>
            <a:ext cx="571504" cy="14287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/>
          <p:cNvSpPr>
            <a:spLocks noChangeShapeType="1"/>
          </p:cNvSpPr>
          <p:nvPr/>
        </p:nvSpPr>
        <p:spPr bwMode="auto">
          <a:xfrm>
            <a:off x="4929190" y="1928802"/>
            <a:ext cx="1000132" cy="257176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AutoShape 1"/>
          <p:cNvSpPr>
            <a:spLocks noChangeShapeType="1"/>
          </p:cNvSpPr>
          <p:nvPr/>
        </p:nvSpPr>
        <p:spPr bwMode="auto">
          <a:xfrm>
            <a:off x="2035175" y="1397000"/>
            <a:ext cx="0" cy="482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215074" y="2357430"/>
            <a:ext cx="2500330" cy="135732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бразовательная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деятельность, осуществляемая в ходе режимных моментов</a:t>
            </a:r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 flipH="1">
            <a:off x="2857488" y="1928802"/>
            <a:ext cx="1285884" cy="192882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9" name="Picture 17" descr="http://planetadetstva.net/wp-content/uploads/2012/11/%D0%B2%D0%BE%D1%81%D0%BF%D0%B8%D1%82%D0%B0%D1%82%D0%B5%D0%BB%D1%8C-294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474" y="0"/>
            <a:ext cx="3631904" cy="370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19865"/>
              </p:ext>
            </p:extLst>
          </p:nvPr>
        </p:nvGraphicFramePr>
        <p:xfrm>
          <a:off x="357158" y="642918"/>
          <a:ext cx="8429684" cy="6119042"/>
        </p:xfrm>
        <a:graphic>
          <a:graphicData uri="http://schemas.openxmlformats.org/drawingml/2006/table">
            <a:tbl>
              <a:tblPr/>
              <a:tblGrid>
                <a:gridCol w="1785950"/>
                <a:gridCol w="785818"/>
                <a:gridCol w="1821885"/>
                <a:gridCol w="1037692"/>
                <a:gridCol w="1010894"/>
                <a:gridCol w="999165"/>
                <a:gridCol w="988280"/>
              </a:tblGrid>
              <a:tr h="1597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В дошкольном учреждении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2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</a:rPr>
                        <a:t>1 младшая группа 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2 младшая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средняя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</a:rPr>
                        <a:t>Старшая.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</a:rPr>
                        <a:t>Подготовительная к школе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/>
                          <a:ea typeface="Calibri"/>
                        </a:rPr>
                        <a:t>срерне-старшая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00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Прием, осмотр, самостоятельная деятельность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7.30 – 8.15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Прием, осмотр, игры, дежурство, ежедневная утренняя гимнастика, 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7.30 – 8.20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7.30 – 8.25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7.30 – 8.35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7.30 – 8.30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завтраку, завтрак                                             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8.15 – 8.35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завтраку, завтрак                                             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8.20 – 8.40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8.25 – 8.45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8.35 – 8.55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8.30 – 8.55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577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Самостоятельная деятельность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8.35 – 9.00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577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Самостоятельная деятельность, игры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8.40 – 9.00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8.55 – 9.10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8.55 – 9.00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8.55 – 9.00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1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5772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Непосредственно-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образовательная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деятельность (по подгруппам)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9.00 – 9.10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9.15 – 9.25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5772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Непосредственно-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образовательная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деятельность 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9.00 – 9.15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9.25 – 9.40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9.10  –  9.30;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9.40  – 10.00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9.00 – 9.25;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9.35 – 10.00;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9.00 – 9.25;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9.35 – 10.00;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126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прогулке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Прогулка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9.25 – 11.00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прогулке, прогулка (игры, наблюдения, труд)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09.40 – 11.10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10.00 – 11.20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10.00 – 11.35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10.00 – 11.35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00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Возвращение с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прогулки, игры,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самостоятельная деятельность,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11.10 – 11.35.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11.20 – 11.45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11.35 – 11.55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11.35 – 11.50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0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Возвращение с прогулки, самостоятельная деятельность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, игры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11.00 – 11.20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обеду, </a:t>
                      </a:r>
                      <a:endParaRPr lang="ru-RU" sz="12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обед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11.35 – 12.05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11.45 – 12.15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11.55 – 12.25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11.50 – 12.20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обеду.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Обед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11.25 – 11.55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ко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сну, дневной сон                       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12.05  – 15.00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12.15 – 15.00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12.25  – 15.00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12.20 – 15.00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250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ко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сну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Дневной сон</a:t>
                      </a: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11.55 – 15.00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Постепенный подъем, воздушные, водные процедуры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 – 15.25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 – 15.25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 – 15.25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 – 15.25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757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142" marR="36142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полднику, полдник  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15.25 – 15.45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15.25 – 15.45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15.25 – 15.45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15.25 – 15.45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00100" y="285728"/>
            <a:ext cx="721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577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Модель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воспитательно-образовательного процесса на день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715433" cy="5734332"/>
        </p:xfrm>
        <a:graphic>
          <a:graphicData uri="http://schemas.openxmlformats.org/drawingml/2006/table">
            <a:tbl>
              <a:tblPr/>
              <a:tblGrid>
                <a:gridCol w="1928824"/>
                <a:gridCol w="859422"/>
                <a:gridCol w="1754344"/>
                <a:gridCol w="1072868"/>
                <a:gridCol w="1045158"/>
                <a:gridCol w="1033036"/>
                <a:gridCol w="1021781"/>
              </a:tblGrid>
              <a:tr h="684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Постепенный подъем, самостоятельная деятельность</a:t>
                      </a: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15.00 – 15.15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Непосредственно-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образовательная деятельность Самостоятельная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деятельность детей, игры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15.45 – 16.20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15.45– 16.20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15.45 – 16.20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15.45 – 16.20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3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полднику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Полдник  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15.15 –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15.25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Чтение художественной литературы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16.20 – 16.35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16.20 – 16.35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16.20 – 16.40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16.20 – 16.35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3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Самостоятельная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деятельность, игры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15.25 -15.45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Подготовка к прогулке,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прогулка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Самостоятельная деятельность детей, игры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16.35 – 17.15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16.30 – 17.20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16.40 – 17.25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16.35 – 17.20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63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Непосредственно-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образовательная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деятельность (по подгруппам)</a:t>
                      </a: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15.45 - 15.55 16.05 -16.15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ужину, ужин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17.15 – 17.35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17.20 – 17.40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17.25– 17.45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17.20 – 17.40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2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Чтение художественной литературы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16.20 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– 16.30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прогулке, прогулка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Самостоятельная деятельность детей, игры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17.35 – 18.35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17.40 – 18.40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17.45 – 18.45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17.40 – 18.40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3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прогулке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Прогулка                                                     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16.30 –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17.10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Игры, уход  детей домой 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18.35 – 19.30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18.40 – 19.30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18.45 – 19.30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18.40 – 19.30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Подготовка к ужину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Ужин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17.10 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–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17.30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3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Самостоятельная деятельность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17.30</a:t>
                      </a:r>
                      <a:r>
                        <a:rPr lang="ru-RU" sz="1000" baseline="0" dirty="0" smtClean="0">
                          <a:latin typeface="Times New Roman"/>
                          <a:ea typeface="Calibri"/>
                        </a:rPr>
                        <a:t> -18.00 </a:t>
                      </a:r>
                      <a:endParaRPr lang="ru-RU" sz="10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3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</a:rPr>
                        <a:t>ход  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детей домой </a:t>
                      </a:r>
                    </a:p>
                  </a:txBody>
                  <a:tcPr marL="44824" marR="4482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</a:rPr>
                        <a:t>18.00 -19.30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71823" y="781736"/>
            <a:ext cx="87154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Примерный объем времени, необходимого для реализации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детей и взрослых по реализации и освоению Программы в течение дня (12-часовой режим пребывания ребенка в ДОУ)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42" y="1582955"/>
            <a:ext cx="7256090" cy="52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3" y="6093296"/>
            <a:ext cx="7718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0048"/>
            <a:ext cx="727280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1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500298" y="1071546"/>
            <a:ext cx="4286280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500174"/>
            <a:ext cx="7929618" cy="5143536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571612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/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Группа для детей с отклонении в развитии</a:t>
            </a:r>
          </a:p>
          <a:p>
            <a:pPr marL="0" lvl="4"/>
            <a:r>
              <a:rPr lang="ru-RU" altLang="ru-RU" sz="1600" b="1" dirty="0" smtClean="0">
                <a:latin typeface="Times New Roman" pitchFamily="18" charset="0"/>
              </a:rPr>
              <a:t>Основные цели деятельности группы:</a:t>
            </a:r>
            <a:endParaRPr lang="en-US" altLang="ru-RU" sz="1600" b="1" dirty="0" smtClean="0">
              <a:latin typeface="Times New Roman" pitchFamily="18" charset="0"/>
            </a:endParaRPr>
          </a:p>
          <a:p>
            <a:pPr marL="0" lvl="4"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</a:rPr>
              <a:t>C</a:t>
            </a:r>
            <a:r>
              <a:rPr lang="ru-RU" altLang="ru-RU" sz="1600" dirty="0" err="1" smtClean="0">
                <a:latin typeface="Times New Roman" pitchFamily="18" charset="0"/>
              </a:rPr>
              <a:t>воевременная</a:t>
            </a:r>
            <a:r>
              <a:rPr lang="ru-RU" altLang="ru-RU" sz="1600" dirty="0" smtClean="0">
                <a:latin typeface="Times New Roman" pitchFamily="18" charset="0"/>
              </a:rPr>
              <a:t> систематическая </a:t>
            </a:r>
            <a:r>
              <a:rPr lang="ru-RU" altLang="ru-RU" sz="1600" dirty="0" err="1" smtClean="0">
                <a:latin typeface="Times New Roman" pitchFamily="18" charset="0"/>
              </a:rPr>
              <a:t>медико-психолого-педагогическая</a:t>
            </a:r>
            <a:r>
              <a:rPr lang="ru-RU" altLang="ru-RU" sz="1600" dirty="0" smtClean="0">
                <a:latin typeface="Times New Roman" pitchFamily="18" charset="0"/>
              </a:rPr>
              <a:t> помощь детям с отклонениями в развитии </a:t>
            </a:r>
          </a:p>
          <a:p>
            <a:pPr marL="0" lvl="4"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 Консультативно-методическая поддержка их родителей в организации воспитания и обучения ребенка </a:t>
            </a:r>
          </a:p>
          <a:p>
            <a:pPr marL="0" lvl="4"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Социальная адаптация детей с отклонениями в развитии и формирование у них предпосылок учебной деятельности </a:t>
            </a: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714752"/>
            <a:ext cx="7143800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</a:rPr>
              <a:t>Приоритетные направления работы с детьми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Педагогическая </a:t>
            </a:r>
            <a:r>
              <a:rPr lang="ru-RU" altLang="ru-RU" sz="1600" dirty="0">
                <a:latin typeface="Times New Roman" pitchFamily="18" charset="0"/>
              </a:rPr>
              <a:t>и психологическая коррекция дефекта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Социальная </a:t>
            </a:r>
            <a:r>
              <a:rPr lang="ru-RU" altLang="ru-RU" sz="1600" dirty="0">
                <a:latin typeface="Times New Roman" pitchFamily="18" charset="0"/>
              </a:rPr>
              <a:t>адаптация с последующей интеграцией в массовый детский сад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Воспитание </a:t>
            </a:r>
            <a:r>
              <a:rPr lang="ru-RU" altLang="ru-RU" sz="1600" dirty="0">
                <a:latin typeface="Times New Roman" pitchFamily="18" charset="0"/>
              </a:rPr>
              <a:t>навыков самообслуживания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Развитие </a:t>
            </a:r>
            <a:r>
              <a:rPr lang="ru-RU" altLang="ru-RU" sz="1600" dirty="0">
                <a:latin typeface="Times New Roman" pitchFamily="18" charset="0"/>
              </a:rPr>
              <a:t>основных видов детской деятельности: игровой, предметной,   театрализованной,  а также различных продуктивных видов деятельности (лепка, рисование, аппликация, конструирование, ручной труд, </a:t>
            </a:r>
            <a:r>
              <a:rPr lang="ru-RU" altLang="ru-RU" sz="1600" dirty="0" err="1">
                <a:latin typeface="Times New Roman" pitchFamily="18" charset="0"/>
              </a:rPr>
              <a:t>музицирование</a:t>
            </a:r>
            <a:r>
              <a:rPr lang="ru-RU" altLang="ru-RU" sz="1600" dirty="0">
                <a:latin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Освоение </a:t>
            </a:r>
            <a:r>
              <a:rPr lang="ru-RU" altLang="ru-RU" sz="1600" dirty="0">
                <a:latin typeface="Times New Roman" pitchFamily="18" charset="0"/>
              </a:rPr>
              <a:t>детьми системы знаний из различных областей, представленных объектами и явлениями во взаимосвязи;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</a:rPr>
              <a:t> Развитие </a:t>
            </a:r>
            <a:r>
              <a:rPr lang="ru-RU" altLang="ru-RU" sz="1600" dirty="0">
                <a:latin typeface="Times New Roman" pitchFamily="18" charset="0"/>
              </a:rPr>
              <a:t>речи и речевого общения (решение в единстве задач языкового и коммуникативного развития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642918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взаимодействия педагогического коллектива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семьями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1357298"/>
            <a:ext cx="7500990" cy="2286016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71538" y="1428736"/>
            <a:ext cx="7072362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родителей (законных представителей) активными участниками педагогического процесса, оказав им помощь в реализации ответственности за воспитание и обучение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00100" y="2214554"/>
            <a:ext cx="7215238" cy="13542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77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приобщение родителей (законных представителей) к участию в жизни ДОУ;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77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изучение и обобщение лучшего опыта семейного воспитания;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77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возрождение традиций семейного воспитания;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77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педагогической культуры родителей (законных представителей)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71868" y="3714752"/>
            <a:ext cx="478631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взаимоотношений МБДОУ с семьями обучающихся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57620" y="4357694"/>
            <a:ext cx="3357586" cy="1071570"/>
          </a:xfrm>
          <a:prstGeom prst="rect">
            <a:avLst/>
          </a:prstGeom>
          <a:solidFill>
            <a:srgbClr val="FBFAF7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общение «на равных», где никому не принадлежит привилегия указывать, контролировать, оценивать.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500694" y="5500702"/>
            <a:ext cx="3429024" cy="1071570"/>
          </a:xfrm>
          <a:prstGeom prst="rect">
            <a:avLst/>
          </a:prstGeom>
          <a:solidFill>
            <a:srgbClr val="F8F8F8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способ организации совместной деятельности, которая осуществляется на основании социальной перцепции и с помощью общения.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6965173" y="4393413"/>
            <a:ext cx="1428760" cy="64294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429124" y="4000504"/>
            <a:ext cx="642942" cy="35719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8" descr="http://deti-nso.nspu.ru/file.php/1/Risunki_v_kategorii/Roditelja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286148" cy="281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912" y="1340768"/>
            <a:ext cx="4929222" cy="2520280"/>
          </a:xfrm>
          <a:ln w="98425">
            <a:solidFill>
              <a:schemeClr val="bg2">
                <a:lumMod val="75000"/>
              </a:schemeClr>
            </a:solidFill>
            <a:bevel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  <a:scene3d>
            <a:camera prst="orthographicFront"/>
            <a:lightRig rig="threePt" dir="t"/>
          </a:scene3d>
          <a:sp3d>
            <a:bevelT w="133350" h="133350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en-US" sz="56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Отдел образования администрации г. Тейково, Ивановской области</a:t>
            </a:r>
          </a:p>
          <a:p>
            <a:pPr algn="just"/>
            <a:r>
              <a:rPr lang="en-US" sz="6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en-US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155043, Ивановская область, г. Тейково, 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ул. Молодёжная, д.12А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6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заведующий, заместитель заведующего,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заведующий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хозяйством,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секретарь-машинистка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857232"/>
            <a:ext cx="2214578" cy="3000396"/>
          </a:xfrm>
          <a:prstGeom prst="rect">
            <a:avLst/>
          </a:prstGeom>
          <a:solidFill>
            <a:srgbClr val="FFFFFF"/>
          </a:solidFill>
          <a:ln w="793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n-US" sz="1400" i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n-US" sz="1400" i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Заведующий –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Коренева Наталья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Владимировна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Олег\Desktop\get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1428760" cy="22860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4071943"/>
            <a:ext cx="4572032" cy="2357454"/>
          </a:xfrm>
          <a:ln w="98425">
            <a:solidFill>
              <a:schemeClr val="bg2">
                <a:lumMod val="75000"/>
              </a:schemeClr>
            </a:solidFill>
            <a:bevel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  <a:scene3d>
            <a:camera prst="orthographicFront"/>
            <a:lightRig rig="threePt" dir="t"/>
          </a:scene3d>
          <a:sp3d>
            <a:bevelT w="133350" h="133350"/>
          </a:sp3d>
        </p:spPr>
        <p:txBody>
          <a:bodyPr>
            <a:normAutofit fontScale="25000" lnSpcReduction="20000"/>
          </a:bodyPr>
          <a:lstStyle/>
          <a:p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6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Понедельник - пятница с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7-30 до 19-30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часов.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Выходными днями являются: суббота,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воскресенье и  общегосударственные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праздничные дни.</a:t>
            </a:r>
          </a:p>
          <a:p>
            <a:r>
              <a:rPr lang="ru-RU" sz="6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сайт и электронная почта:</a:t>
            </a:r>
          </a:p>
          <a:p>
            <a:pPr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mbdou3svetlia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hok@mail.ru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29256" y="4000504"/>
            <a:ext cx="3071834" cy="2571768"/>
          </a:xfrm>
          <a:prstGeom prst="rect">
            <a:avLst/>
          </a:prstGeom>
          <a:solidFill>
            <a:srgbClr val="FFFFFF"/>
          </a:solidFill>
          <a:ln w="793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n-US" sz="1400" i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n-US" sz="1400" i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Пользователь\Desktop\2013-2014 год\оформление\фото персонала\САД СВЕТЛЯЧО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143380"/>
            <a:ext cx="2714644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214678" y="785794"/>
            <a:ext cx="5643602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№3 «СВЕТЛЯЧОК» (МБДОУ №3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5429256" y="6143644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 основания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23 декабря 1972 года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2875002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A37"/>
                </a:solidFill>
                <a:latin typeface="Monotype Corsiva"/>
                <a:ea typeface="Times New Roman"/>
                <a:cs typeface="Times New Roman"/>
              </a:rPr>
              <a:t>-(49343)-92-96-64, 8-963-152-96-64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00034" y="5000636"/>
            <a:ext cx="3714776" cy="1643074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работы с родителями: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просвещение родителей, передачу информации по тому или иному вопросу (лекции, индивидуальное и подгрупповое консультирование, информационные листы, листы-памятки);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организация продуктивного общения всех участников образовательного пространства, т.е. обмен мыслями, идеями и чувствами.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71472" y="1357298"/>
            <a:ext cx="2200275" cy="1785950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Информационно-аналитический блок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 анализ сведений о родителях и детях;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семей, их трудностей и запросов, выявление готовности семьи ответить на запросы дошкольного учреждения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928926" y="1357298"/>
            <a:ext cx="2114550" cy="2595563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 блок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собор информации, направленной на решение конкретных задач. К этой работе привлекаются медицинские работники, специалисты, педагоги и психологи. Их работа строится на информации, полученной при анализе ситуации в рамках первого блока.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встреч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286380" y="1357298"/>
            <a:ext cx="3643338" cy="857256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Контрольно-оценочный блок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эффективности (количественной и качественной) мероприятий, которые проводятся специалистами детского сада.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286380" y="2428868"/>
            <a:ext cx="3643338" cy="1571636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осуществления контроля качества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того или иного мероприятия родителям предлагаются: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оценочные листы, в которых они могут отразить свои отзывы,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групповое обсуждение родителями и педагогами участия родителей в организационных мероприятиях вразных формах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71472" y="3357562"/>
            <a:ext cx="2200275" cy="1395412"/>
          </a:xfrm>
          <a:prstGeom prst="rect">
            <a:avLst/>
          </a:prstGeom>
          <a:solidFill>
            <a:srgbClr val="CCFFCC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и методы работы педагогов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опросы, патронаж, анкетирование, наблюдение, изучение медицинских карт и специальные диагностические методики, используемые психологом.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AutoShape 5"/>
          <p:cNvSpPr>
            <a:spLocks noChangeShapeType="1"/>
          </p:cNvSpPr>
          <p:nvPr/>
        </p:nvSpPr>
        <p:spPr bwMode="auto">
          <a:xfrm flipH="1">
            <a:off x="1571604" y="1071546"/>
            <a:ext cx="2428892" cy="223837"/>
          </a:xfrm>
          <a:prstGeom prst="straightConnector1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/>
          <p:cNvSpPr>
            <a:spLocks noChangeShapeType="1"/>
          </p:cNvSpPr>
          <p:nvPr/>
        </p:nvSpPr>
        <p:spPr bwMode="auto">
          <a:xfrm flipH="1">
            <a:off x="3903339" y="1071546"/>
            <a:ext cx="311471" cy="285752"/>
          </a:xfrm>
          <a:prstGeom prst="straightConnector1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AutoShape 3"/>
          <p:cNvSpPr>
            <a:spLocks noChangeShapeType="1"/>
          </p:cNvSpPr>
          <p:nvPr/>
        </p:nvSpPr>
        <p:spPr bwMode="auto">
          <a:xfrm>
            <a:off x="4714876" y="1071546"/>
            <a:ext cx="2714644" cy="357190"/>
          </a:xfrm>
          <a:prstGeom prst="straightConnector1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/>
          <p:cNvSpPr>
            <a:spLocks noChangeShapeType="1"/>
          </p:cNvSpPr>
          <p:nvPr/>
        </p:nvSpPr>
        <p:spPr bwMode="auto">
          <a:xfrm>
            <a:off x="1714480" y="3071810"/>
            <a:ext cx="0" cy="36195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5" name="AutoShape 1"/>
          <p:cNvSpPr>
            <a:spLocks noChangeShapeType="1"/>
          </p:cNvSpPr>
          <p:nvPr/>
        </p:nvSpPr>
        <p:spPr bwMode="auto">
          <a:xfrm>
            <a:off x="1714480" y="4643446"/>
            <a:ext cx="0" cy="357187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"/>
          <p:cNvSpPr>
            <a:spLocks noChangeShapeType="1"/>
          </p:cNvSpPr>
          <p:nvPr/>
        </p:nvSpPr>
        <p:spPr bwMode="auto">
          <a:xfrm>
            <a:off x="7072330" y="2071678"/>
            <a:ext cx="0" cy="36195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71435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Структурно-функциональная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взаимодействия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семьей</a:t>
            </a:r>
            <a:endParaRPr lang="ru-RU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K:\документы обязательные в 2013-2014\оформление\родител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88"/>
            <a:ext cx="4310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14351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Олег\Desktop\сад\DSCN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99941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00694" y="6215082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заведующего МБДОУ №3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Е.В. Мануйлова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НОРМАТИВНО - ПРАВОВАЯ БАЗА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00108"/>
            <a:ext cx="8136904" cy="5572164"/>
          </a:xfrm>
          <a:noFill/>
          <a:ln w="44450">
            <a:solidFill>
              <a:srgbClr val="00B0F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Составители: </a:t>
            </a:r>
            <a:endParaRPr lang="ru-RU" sz="2800" dirty="0">
              <a:latin typeface="Times New Roman"/>
              <a:ea typeface="Calibri"/>
            </a:endParaRPr>
          </a:p>
          <a:p>
            <a:pPr marL="17526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</a:rPr>
              <a:t>заведующий МБДОУ №3 Коренева Н.В.</a:t>
            </a:r>
          </a:p>
          <a:p>
            <a:pPr marL="17526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</a:rPr>
              <a:t>заместитель заведующего Мануйлова Е.В.</a:t>
            </a:r>
          </a:p>
          <a:p>
            <a:pPr marL="17526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</a:rPr>
              <a:t>рабочая группа педагогов.</a:t>
            </a:r>
          </a:p>
          <a:p>
            <a:pPr marL="0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/>
                <a:ea typeface="Calibri"/>
              </a:rPr>
              <a:t>      Согласно </a:t>
            </a:r>
            <a:r>
              <a:rPr lang="ru-RU" sz="2800" dirty="0">
                <a:latin typeface="Times New Roman"/>
                <a:ea typeface="Calibri"/>
              </a:rPr>
              <a:t>п.6 ст.12  Закона   «Об образовании в Российской Федерации»,  «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 и с учетом соответствующих примерных образовательных программ дошкольного образования». </a:t>
            </a:r>
            <a:endParaRPr lang="ru-RU" sz="28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</a:rPr>
              <a:t>    Образовательная </a:t>
            </a:r>
            <a:r>
              <a:rPr lang="ru-RU" sz="2800" dirty="0">
                <a:latin typeface="Times New Roman"/>
                <a:ea typeface="Calibri"/>
              </a:rPr>
              <a:t>программа дошкольного образования МБДОУ № (далее Программа) разработана во исполнение Закона «Об образовании в Российской Федерации» от 29 декабря 2012 года N 273-ФЗ, и в соответствии с Приказом Министерства образования и науки Российской Федерации от 17 октября 2013 г. №1155 «Об утверждении федерального государственного образовательного стандарта дошкольного образования».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Программа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особенностей. </a:t>
            </a:r>
            <a:endParaRPr lang="ru-RU" sz="2800" dirty="0">
              <a:latin typeface="Times New Roman"/>
              <a:ea typeface="Calibri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4643470" cy="3571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и задачи реализации Программы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357299"/>
            <a:ext cx="6215106" cy="928694"/>
          </a:xfr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позитивная социализация и всестороннее развитие ребенка младенческого, раннего или дошкольного возраста в адекватных его возрасту детских видах деятельности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2500306"/>
            <a:ext cx="7786742" cy="4071966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00100" y="2500306"/>
            <a:ext cx="7143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/>
              <a:t>  создание </a:t>
            </a:r>
            <a:r>
              <a:rPr lang="ru-RU" sz="1600" dirty="0"/>
              <a:t>благоприятных условий развития детей в соответствии </a:t>
            </a:r>
            <a:r>
              <a:rPr lang="ru-RU" sz="1600" dirty="0" smtClean="0"/>
              <a:t>с их возрастными </a:t>
            </a:r>
            <a:r>
              <a:rPr lang="ru-RU" sz="1600" dirty="0"/>
              <a:t>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http://www.maxima-pnz.ru/uploaded/news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-29626"/>
            <a:ext cx="2214546" cy="238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142976" y="857232"/>
            <a:ext cx="7000924" cy="5000660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4414" y="785794"/>
            <a:ext cx="692948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объединение обучения и воспитания в целостный образовательный процесс на основе духовно-нравственных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формирование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7" descr="http://img0.liveinternet.ru/images/attach/c/4/79/777/79777758_large_Malchi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3857628"/>
            <a:ext cx="3609935" cy="36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 descr="http://img1.liveinternet.ru/images/attach/c/4/79/777/79777655_large_Devochk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901" y="3786190"/>
            <a:ext cx="307181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57224" y="1714488"/>
            <a:ext cx="7643866" cy="4786346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14546" y="1428736"/>
            <a:ext cx="4643470" cy="3571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07154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Программа строится на основании следующих принципов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857364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Принцип развивающего образования, в соответствии с которым главной целью дошкольного образования является развитие ребенка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Принцип научной обоснованности и практической применимости (содержание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образования)</a:t>
            </a:r>
          </a:p>
          <a:p>
            <a:pPr algn="just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357694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Принцип интеграции содержания дошкольного образования в соответствии с возрастными возможностями и особенностями детей, спецификой и возможностями образовательных областей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Комплексно-тематический принцип построения образовательного процесса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58" y="2770343"/>
            <a:ext cx="2990706" cy="3287858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857232"/>
            <a:ext cx="3071834" cy="15716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Times New Roman"/>
              </a:rPr>
              <a:t>Программа</a:t>
            </a:r>
            <a:endParaRPr lang="ru-RU" sz="3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в соответствии</a:t>
            </a:r>
            <a:endParaRPr lang="ru-RU" sz="3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с ФГОС</a:t>
            </a:r>
            <a:endParaRPr lang="ru-RU" sz="3200" dirty="0">
              <a:solidFill>
                <a:srgbClr val="0070C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93471" y="2856121"/>
            <a:ext cx="4036247" cy="3287858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9729" y="3645024"/>
            <a:ext cx="27752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обязательная часть 80 %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857356" y="1500174"/>
            <a:ext cx="1071570" cy="642942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00760" y="1500174"/>
            <a:ext cx="1071570" cy="642942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220072" y="2977358"/>
            <a:ext cx="33657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часть,  формируемая участниками, 20 %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10% - </a:t>
            </a:r>
            <a:r>
              <a:rPr lang="ru-RU" dirty="0">
                <a:latin typeface="Times New Roman"/>
                <a:ea typeface="Calibri"/>
              </a:rPr>
              <a:t>Приоритетные направления образовательной деятельности «Художественно – эстетическое развитие»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sz="20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10%</a:t>
            </a:r>
            <a:r>
              <a:rPr lang="ru-RU" dirty="0">
                <a:latin typeface="Times New Roman"/>
                <a:ea typeface="Calibri"/>
              </a:rPr>
              <a:t> - Региональный компонент – ознакомление с особенностями родного края</a:t>
            </a:r>
            <a:endParaRPr lang="ru-RU" sz="2000" dirty="0">
              <a:latin typeface="Times New Roman"/>
              <a:ea typeface="Calibri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488551" y="4285736"/>
            <a:ext cx="1216152" cy="214314"/>
          </a:xfrm>
          <a:prstGeom prst="leftRightArrow">
            <a:avLst>
              <a:gd name="adj1" fmla="val 34578"/>
              <a:gd name="adj2" fmla="val 80843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4" name="Picture 6" descr="http://www.kostyor.ru/deti/img/k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1760939" cy="2214554"/>
          </a:xfrm>
          <a:prstGeom prst="rect">
            <a:avLst/>
          </a:prstGeom>
          <a:noFill/>
        </p:spPr>
      </p:pic>
      <p:pic>
        <p:nvPicPr>
          <p:cNvPr id="22536" name="Picture 8" descr="http://mamabox.ru/wp-content/uploads/2012/12/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857388" cy="1786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107154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Особенности  организации образовательного процесса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2786058"/>
            <a:ext cx="3214710" cy="17145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alt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области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1571612"/>
            <a:ext cx="2643206" cy="1285885"/>
            <a:chOff x="0" y="0"/>
            <a:chExt cx="4534881" cy="504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534881" cy="50446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32" y="28730"/>
              <a:ext cx="4506149" cy="447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 – коммуникативное развитие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5720" y="3071810"/>
            <a:ext cx="2643206" cy="1071570"/>
            <a:chOff x="926610" y="603181"/>
            <a:chExt cx="5147703" cy="5885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926610" y="603181"/>
              <a:ext cx="5147703" cy="58854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4339"/>
                <a:satOff val="-1172"/>
                <a:lumOff val="-246"/>
                <a:alphaOff val="0"/>
              </a:schemeClr>
            </a:fillRef>
            <a:effectRef idx="2">
              <a:schemeClr val="accent3">
                <a:hueOff val="-284339"/>
                <a:satOff val="-1172"/>
                <a:lumOff val="-2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955340" y="631911"/>
              <a:ext cx="5090243" cy="53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Познавательное развитие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72198" y="3214686"/>
            <a:ext cx="2861687" cy="1143008"/>
            <a:chOff x="926610" y="1205927"/>
            <a:chExt cx="5147703" cy="5885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26610" y="1205927"/>
              <a:ext cx="5147703" cy="58854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8678"/>
                <a:satOff val="-2344"/>
                <a:lumOff val="-491"/>
                <a:alphaOff val="0"/>
              </a:schemeClr>
            </a:fillRef>
            <a:effectRef idx="2">
              <a:schemeClr val="accent3">
                <a:hueOff val="-568678"/>
                <a:satOff val="-2344"/>
                <a:lumOff val="-4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955340" y="1234657"/>
              <a:ext cx="5090243" cy="53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</a:t>
              </a:r>
              <a:endParaRPr lang="ru-RU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57488" y="5072074"/>
            <a:ext cx="3429023" cy="1214446"/>
            <a:chOff x="926610" y="1808672"/>
            <a:chExt cx="5147703" cy="58854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26610" y="1808672"/>
              <a:ext cx="5147703" cy="58854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53018"/>
                <a:satOff val="-3517"/>
                <a:lumOff val="-737"/>
                <a:alphaOff val="0"/>
              </a:schemeClr>
            </a:fillRef>
            <a:effectRef idx="2">
              <a:schemeClr val="accent3">
                <a:hueOff val="-853018"/>
                <a:satOff val="-3517"/>
                <a:lumOff val="-7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55340" y="1837402"/>
              <a:ext cx="5090243" cy="53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Художественно – эстетическое развитие</a:t>
              </a:r>
              <a:endParaRPr lang="ru-RU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0034" y="1428736"/>
            <a:ext cx="2428892" cy="1500198"/>
            <a:chOff x="926610" y="2380442"/>
            <a:chExt cx="4865469" cy="6504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26610" y="2411417"/>
              <a:ext cx="4853547" cy="52658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137357"/>
                <a:satOff val="-4689"/>
                <a:lumOff val="-983"/>
                <a:alphaOff val="0"/>
              </a:schemeClr>
            </a:fillRef>
            <a:effectRef idx="2">
              <a:schemeClr val="accent3">
                <a:hueOff val="-1137357"/>
                <a:satOff val="-4689"/>
                <a:lumOff val="-9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955339" y="2380442"/>
              <a:ext cx="4836740" cy="6504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Физическое развитие</a:t>
              </a:r>
              <a:endParaRPr lang="ru-RU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V="1">
            <a:off x="4500562" y="2285992"/>
            <a:ext cx="1071570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000628" y="3714752"/>
            <a:ext cx="1071570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3822695" y="4392619"/>
            <a:ext cx="121444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3"/>
          </p:cNvCxnSpPr>
          <p:nvPr/>
        </p:nvCxnSpPr>
        <p:spPr>
          <a:xfrm rot="10800000">
            <a:off x="2922974" y="2107398"/>
            <a:ext cx="1148960" cy="7500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928926" y="3714752"/>
            <a:ext cx="857256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9" descr="http://www.mdouovds76.caduk.ru/images/laksiq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6434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http://thumbs.dreamstime.com/thumb_240/12037475195xGS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1697706" cy="24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714348" y="1000108"/>
          <a:ext cx="8001056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000108"/>
                        <a:ext cx="8001056" cy="542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1785</Words>
  <Application>Microsoft Office PowerPoint</Application>
  <PresentationFormat>Экран (4:3)</PresentationFormat>
  <Paragraphs>317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Слайд</vt:lpstr>
      <vt:lpstr>ОБЩЕОБРАЗОВАТЕЛЬНАЯ  ПРОГРАММА ДОШКОЛЬНОГО ОБРАЗОВАНИЯ  МБДОУ №3 </vt:lpstr>
      <vt:lpstr>МУНИЦИПАЛЬНОЕ БЮДЖЕТНОЕ ДОШКОЛЬНОЕ ОБРАЗОВАТЕЛЬНОЕ УЧРЕЖДЕНИЕ ДЕТСКИЙ САД КОМБИНИРОВАННОГО ВИДА №3 «СВЕТЛЯЧОК» (МБДОУ №3)</vt:lpstr>
      <vt:lpstr>НОРМАТИВНО - ПРАВОВАЯ БАЗА</vt:lpstr>
      <vt:lpstr>Цели и задачи реализации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программа дошкольного образования  МБДОУ №3 создана с учётом возрастных и индивидуальных особенностей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ОБЩЕОБРАЗОВАТЕЛЬНАЯ  ПРОГРАММА ДОШКОЛЬНОГО ОБРАЗОВАНИЯ</dc:title>
  <dc:creator>Олег</dc:creator>
  <cp:lastModifiedBy>Пользователь</cp:lastModifiedBy>
  <cp:revision>53</cp:revision>
  <dcterms:created xsi:type="dcterms:W3CDTF">2014-05-26T15:02:46Z</dcterms:created>
  <dcterms:modified xsi:type="dcterms:W3CDTF">2021-02-02T10:05:15Z</dcterms:modified>
</cp:coreProperties>
</file>